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6" r:id="rId10"/>
    <p:sldId id="268" r:id="rId11"/>
    <p:sldId id="265" r:id="rId12"/>
    <p:sldId id="264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3D664-AD2E-48F4-8162-51ABE22E54BE}" v="66" dt="2021-04-05T01:56:13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5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1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7AFA-FF06-4375-BABF-56D3C6A4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8" b="562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E574D-9359-48B9-995A-CCADD653B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4868092" cy="1701570"/>
          </a:xfrm>
        </p:spPr>
        <p:txBody>
          <a:bodyPr anchor="b">
            <a:normAutofit/>
          </a:bodyPr>
          <a:lstStyle/>
          <a:p>
            <a:r>
              <a:rPr lang="en-AU" sz="4400" dirty="0"/>
              <a:t>Art Bible: Zombie Platformer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D761B-E2EB-4B63-9F15-D41941FDA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AU" sz="2000"/>
              <a:t>By James Webster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965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2A45F-51E6-4024-BAD0-6BE47B0B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b="1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17FF-9062-4A37-8E80-EF6DC9C1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81" y="1636106"/>
            <a:ext cx="3816096" cy="1676261"/>
          </a:xfrm>
        </p:spPr>
        <p:txBody>
          <a:bodyPr>
            <a:normAutofit/>
          </a:bodyPr>
          <a:lstStyle/>
          <a:p>
            <a:r>
              <a:rPr lang="en-AU" sz="2000" b="1" dirty="0"/>
              <a:t>Sci-fi UI</a:t>
            </a:r>
          </a:p>
          <a:p>
            <a:r>
              <a:rPr lang="en-AU" sz="2000" b="1" dirty="0"/>
              <a:t>Expectant of what would be displayed while wearing a helmet (Diegetic)</a:t>
            </a:r>
          </a:p>
        </p:txBody>
      </p:sp>
      <p:pic>
        <p:nvPicPr>
          <p:cNvPr id="6150" name="Picture 6" descr="Third Person Shooter Kit in Blueprints - UE Marketplace">
            <a:extLst>
              <a:ext uri="{FF2B5EF4-FFF2-40B4-BE49-F238E27FC236}">
                <a16:creationId xmlns:a16="http://schemas.microsoft.com/office/drawing/2014/main" id="{19AF64DC-2D22-4EEA-8578-9A4ECC49A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" r="-1" b="216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12 Sci-Fi HUD ideas | interface, interface design, head up display">
            <a:extLst>
              <a:ext uri="{FF2B5EF4-FFF2-40B4-BE49-F238E27FC236}">
                <a16:creationId xmlns:a16="http://schemas.microsoft.com/office/drawing/2014/main" id="{19B8A7BA-50E2-4C49-AA29-194A35EEC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6C764-F23B-4BBA-92B8-E0D23F927F65}"/>
              </a:ext>
            </a:extLst>
          </p:cNvPr>
          <p:cNvSpPr txBox="1"/>
          <p:nvPr/>
        </p:nvSpPr>
        <p:spPr>
          <a:xfrm>
            <a:off x="880037" y="3341819"/>
            <a:ext cx="297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Displaying information in bordered polygons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4C848-A78E-42F8-AD63-A7D1F2B533BA}"/>
              </a:ext>
            </a:extLst>
          </p:cNvPr>
          <p:cNvSpPr txBox="1"/>
          <p:nvPr/>
        </p:nvSpPr>
        <p:spPr>
          <a:xfrm>
            <a:off x="716435" y="5108710"/>
            <a:ext cx="2976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Detailed with straight, coloured lines around camera.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362F97-B4FE-4BC9-A9A0-F6F69836438C}"/>
              </a:ext>
            </a:extLst>
          </p:cNvPr>
          <p:cNvSpPr/>
          <p:nvPr/>
        </p:nvSpPr>
        <p:spPr>
          <a:xfrm>
            <a:off x="3365339" y="2885814"/>
            <a:ext cx="1634499" cy="3744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55A1587-40F7-40FC-A993-B308238B6079}"/>
              </a:ext>
            </a:extLst>
          </p:cNvPr>
          <p:cNvSpPr/>
          <p:nvPr/>
        </p:nvSpPr>
        <p:spPr>
          <a:xfrm>
            <a:off x="3856656" y="3461529"/>
            <a:ext cx="6212965" cy="22530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76C0E4-207A-4DCF-AA07-02F8B931AF87}"/>
              </a:ext>
            </a:extLst>
          </p:cNvPr>
          <p:cNvCxnSpPr/>
          <p:nvPr/>
        </p:nvCxnSpPr>
        <p:spPr>
          <a:xfrm flipV="1">
            <a:off x="3856656" y="4362275"/>
            <a:ext cx="2997150" cy="9682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5475292-801B-4FE9-A961-6AEFC325F37E}"/>
              </a:ext>
            </a:extLst>
          </p:cNvPr>
          <p:cNvSpPr/>
          <p:nvPr/>
        </p:nvSpPr>
        <p:spPr>
          <a:xfrm>
            <a:off x="7077322" y="3574181"/>
            <a:ext cx="2771191" cy="143257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EDE21F-BFDF-4D41-953B-77EDE9E788E5}"/>
              </a:ext>
            </a:extLst>
          </p:cNvPr>
          <p:cNvSpPr/>
          <p:nvPr/>
        </p:nvSpPr>
        <p:spPr>
          <a:xfrm>
            <a:off x="11107024" y="4846377"/>
            <a:ext cx="569780" cy="184533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206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4501904-64F8-4967-81EE-6D72CA33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Neon Green Metal Stock Illustrations – 4,068 Neon Green Metal Stock  Illustrations, Vectors &amp; Clipart - Dreamstime">
            <a:extLst>
              <a:ext uri="{FF2B5EF4-FFF2-40B4-BE49-F238E27FC236}">
                <a16:creationId xmlns:a16="http://schemas.microsoft.com/office/drawing/2014/main" id="{38B57B32-FB5D-4F2F-9F74-D11745A29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r="11439" b="1"/>
          <a:stretch/>
        </p:blipFill>
        <p:spPr bwMode="auto">
          <a:xfrm>
            <a:off x="-2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AE0C9-650A-4350-9969-E3BE411B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0" y="682389"/>
            <a:ext cx="4503760" cy="1987348"/>
          </a:xfrm>
        </p:spPr>
        <p:txBody>
          <a:bodyPr anchor="b">
            <a:normAutofit/>
          </a:bodyPr>
          <a:lstStyle/>
          <a:p>
            <a:r>
              <a:rPr lang="en-AU" dirty="0"/>
              <a:t>Lighting</a:t>
            </a:r>
          </a:p>
        </p:txBody>
      </p:sp>
      <p:pic>
        <p:nvPicPr>
          <p:cNvPr id="8194" name="Picture 2" descr="Architekturgewebe | HAVER &amp; BOECKER OHG : sunshading metal">
            <a:extLst>
              <a:ext uri="{FF2B5EF4-FFF2-40B4-BE49-F238E27FC236}">
                <a16:creationId xmlns:a16="http://schemas.microsoft.com/office/drawing/2014/main" id="{D8A9E284-99E0-40D8-812D-A07A50B7A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 r="4" b="4421"/>
          <a:stretch/>
        </p:blipFill>
        <p:spPr bwMode="auto">
          <a:xfrm>
            <a:off x="5579091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142F-5B15-4DC0-B39C-52EA787E1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79" y="2806262"/>
            <a:ext cx="4503759" cy="2692749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rgbClr val="FFFF00"/>
                </a:solidFill>
              </a:rPr>
              <a:t>Lots of natural lighting</a:t>
            </a:r>
          </a:p>
          <a:p>
            <a:r>
              <a:rPr lang="en-AU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Faint neon green from environment</a:t>
            </a:r>
          </a:p>
        </p:txBody>
      </p:sp>
      <p:pic>
        <p:nvPicPr>
          <p:cNvPr id="8196" name="Picture 4" descr="Crystalline material could store and release Sun's heat on demand">
            <a:extLst>
              <a:ext uri="{FF2B5EF4-FFF2-40B4-BE49-F238E27FC236}">
                <a16:creationId xmlns:a16="http://schemas.microsoft.com/office/drawing/2014/main" id="{1C41E0BE-489D-439E-8171-5A30F7140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4" b="2"/>
          <a:stretch/>
        </p:blipFill>
        <p:spPr bwMode="auto">
          <a:xfrm>
            <a:off x="5710839" y="-3481"/>
            <a:ext cx="6481158" cy="421618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hutterstock - PuzzlePix">
            <a:extLst>
              <a:ext uri="{FF2B5EF4-FFF2-40B4-BE49-F238E27FC236}">
                <a16:creationId xmlns:a16="http://schemas.microsoft.com/office/drawing/2014/main" id="{ADCCE0F8-61E7-4635-898B-515DB572A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1" r="21956" b="9572"/>
          <a:stretch/>
        </p:blipFill>
        <p:spPr bwMode="auto">
          <a:xfrm>
            <a:off x="10019271" y="5131837"/>
            <a:ext cx="2172729" cy="17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8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Unity3d third person perspective camera follows the player (simple follow  method) - Programmer Sought">
            <a:extLst>
              <a:ext uri="{FF2B5EF4-FFF2-40B4-BE49-F238E27FC236}">
                <a16:creationId xmlns:a16="http://schemas.microsoft.com/office/drawing/2014/main" id="{2CF5ABC4-5529-4423-9200-11F4BC84A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" y="-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rtist imagines what League of Legends would look like from a third-person  and first-person perspective | Dot Esports">
            <a:extLst>
              <a:ext uri="{FF2B5EF4-FFF2-40B4-BE49-F238E27FC236}">
                <a16:creationId xmlns:a16="http://schemas.microsoft.com/office/drawing/2014/main" id="{319157BD-25EC-4956-9CC7-6D57C4C22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6579" r="19524"/>
          <a:stretch/>
        </p:blipFill>
        <p:spPr bwMode="auto">
          <a:xfrm>
            <a:off x="-10640" y="0"/>
            <a:ext cx="6105116" cy="5830240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CB82D-DAA5-470F-90C3-48C8CD0A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595" y="4224938"/>
            <a:ext cx="6288199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7EB5-B95B-491D-977F-E8B266F7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595" y="5724112"/>
            <a:ext cx="6288199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b="1" cap="all"/>
              <a:t>Third-person perspective</a:t>
            </a:r>
          </a:p>
        </p:txBody>
      </p:sp>
      <p:pic>
        <p:nvPicPr>
          <p:cNvPr id="5126" name="Picture 6" descr="How to Change the Camera View in Minecraft">
            <a:extLst>
              <a:ext uri="{FF2B5EF4-FFF2-40B4-BE49-F238E27FC236}">
                <a16:creationId xmlns:a16="http://schemas.microsoft.com/office/drawing/2014/main" id="{EBF899FC-67C7-419A-8FEB-D175ECB11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r="21434"/>
          <a:stretch/>
        </p:blipFill>
        <p:spPr bwMode="auto">
          <a:xfrm>
            <a:off x="6155155" y="232012"/>
            <a:ext cx="4941485" cy="3877363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3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4C2B0BF6-3BD8-4EFC-A54F-83B375EE0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Station - Steampunk flying platform, Zviadi Baratashvili">
            <a:extLst>
              <a:ext uri="{FF2B5EF4-FFF2-40B4-BE49-F238E27FC236}">
                <a16:creationId xmlns:a16="http://schemas.microsoft.com/office/drawing/2014/main" id="{BEC3DC31-3C22-446F-91CF-737242DAB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04" y="84788"/>
            <a:ext cx="4441466" cy="14344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Feature Asset: Concept</a:t>
            </a:r>
            <a:endParaRPr lang="en-US" dirty="0"/>
          </a:p>
        </p:txBody>
      </p:sp>
      <p:pic>
        <p:nvPicPr>
          <p:cNvPr id="1028" name="Picture 4" descr="Jet Pack Fire PNG (Page 1) - Line.17QQ.com">
            <a:extLst>
              <a:ext uri="{FF2B5EF4-FFF2-40B4-BE49-F238E27FC236}">
                <a16:creationId xmlns:a16="http://schemas.microsoft.com/office/drawing/2014/main" id="{2EAAB22D-0839-4C72-9A57-F567340F8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r="815" b="2"/>
          <a:stretch/>
        </p:blipFill>
        <p:spPr bwMode="auto">
          <a:xfrm>
            <a:off x="5078133" y="4323898"/>
            <a:ext cx="7113867" cy="2534102"/>
          </a:xfrm>
          <a:custGeom>
            <a:avLst/>
            <a:gdLst/>
            <a:ahLst/>
            <a:cxnLst/>
            <a:rect l="l" t="t" r="r" b="b"/>
            <a:pathLst>
              <a:path w="7113867" h="2534102">
                <a:moveTo>
                  <a:pt x="1237396" y="0"/>
                </a:moveTo>
                <a:lnTo>
                  <a:pt x="7113867" y="0"/>
                </a:lnTo>
                <a:lnTo>
                  <a:pt x="711386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CFE689-1AB4-49FF-9C76-671FDE59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04" y="1379175"/>
            <a:ext cx="5205086" cy="154029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/>
            <a:r>
              <a:rPr lang="en-US" sz="2000" b="1" dirty="0"/>
              <a:t>A large platform with thrusters on the bottom</a:t>
            </a:r>
          </a:p>
          <a:p>
            <a:pPr marL="285750"/>
            <a:r>
              <a:rPr lang="en-US" sz="2000" b="1" dirty="0"/>
              <a:t>Its purpose is to create an additional dynamic by giving the player more options to kill zombies with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2174747-7E33-46D8-838D-CE3009464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" y="2909253"/>
            <a:ext cx="4987036" cy="3740277"/>
          </a:xfrm>
          <a:prstGeom prst="rect">
            <a:avLst/>
          </a:prstGeom>
        </p:spPr>
      </p:pic>
      <p:pic>
        <p:nvPicPr>
          <p:cNvPr id="9" name="Picture 10" descr="Sci-Fi Float Platform #Sponsored #, #Ad, #Fi#Sci#Float#Environments | Sci fi,  Kids reading, Unity asset store">
            <a:extLst>
              <a:ext uri="{FF2B5EF4-FFF2-40B4-BE49-F238E27FC236}">
                <a16:creationId xmlns:a16="http://schemas.microsoft.com/office/drawing/2014/main" id="{F8DE561F-93E6-4B03-8401-C1AB48C0F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8" b="17048"/>
          <a:stretch/>
        </p:blipFill>
        <p:spPr bwMode="auto">
          <a:xfrm>
            <a:off x="7373502" y="23611"/>
            <a:ext cx="4818498" cy="27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057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2C2241B-7A96-42B2-802A-5736A0F12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Feature Asset: Grey Box</a:t>
            </a:r>
          </a:p>
        </p:txBody>
      </p:sp>
    </p:spTree>
    <p:extLst>
      <p:ext uri="{BB962C8B-B14F-4D97-AF65-F5344CB8AC3E}">
        <p14:creationId xmlns:p14="http://schemas.microsoft.com/office/powerpoint/2010/main" val="234396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6235BD-D488-454F-AA7F-950E11374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8" r="10832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Feature Asset: 1</a:t>
            </a:r>
            <a:r>
              <a:rPr lang="en-US" sz="4800" baseline="30000"/>
              <a:t>st</a:t>
            </a:r>
            <a:r>
              <a:rPr lang="en-US" sz="4800"/>
              <a:t> Pass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8C2EAF-C45C-467B-BF94-7D66A990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8" r="10699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640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Asset: Final Model </a:t>
            </a:r>
            <a:r>
              <a:rPr lang="en-AU"/>
              <a:t>(textured)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320A0-D920-4E65-9E72-D5F5E710B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97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172-2485-4588-8850-36AD99BA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dirty="0"/>
              <a:t>Overview: Zombie Platformer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DC27-C85C-4F82-9C0A-27C2F30A3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2000" b="1" dirty="0"/>
              <a:t>You are on a floating platform high in the sky and are getting attacked by zombies. </a:t>
            </a:r>
            <a:endParaRPr lang="en-AU" sz="2000" b="1"/>
          </a:p>
          <a:p>
            <a:pPr>
              <a:lnSpc>
                <a:spcPct val="90000"/>
              </a:lnSpc>
            </a:pPr>
            <a:r>
              <a:rPr lang="en-AU" sz="2000" b="1" dirty="0"/>
              <a:t>You only have a gun and the surrounding hazards to defend yourself with. </a:t>
            </a:r>
            <a:endParaRPr lang="en-AU" sz="2000" b="1"/>
          </a:p>
          <a:p>
            <a:pPr>
              <a:lnSpc>
                <a:spcPct val="90000"/>
              </a:lnSpc>
            </a:pPr>
            <a:r>
              <a:rPr lang="en-AU" sz="2000" b="1" dirty="0"/>
              <a:t>Kill enough zombies to trigger the last wave, and survive the incoming horde to complete the level. </a:t>
            </a:r>
            <a:endParaRPr lang="en-AU" sz="2000" b="1"/>
          </a:p>
        </p:txBody>
      </p:sp>
      <p:pic>
        <p:nvPicPr>
          <p:cNvPr id="1030" name="Picture 6" descr="Bloody Zombies review (PS4/PSVR) – Press Play Media">
            <a:extLst>
              <a:ext uri="{FF2B5EF4-FFF2-40B4-BE49-F238E27FC236}">
                <a16:creationId xmlns:a16="http://schemas.microsoft.com/office/drawing/2014/main" id="{D3C8C05B-DADC-4879-9465-5D5A3343F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r="-1" b="-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Down Shooter - Zombie Survival KIT | Packs | Unity Asset Store">
            <a:extLst>
              <a:ext uri="{FF2B5EF4-FFF2-40B4-BE49-F238E27FC236}">
                <a16:creationId xmlns:a16="http://schemas.microsoft.com/office/drawing/2014/main" id="{2015FEAD-F82A-4A68-9D3D-586A3E242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0" b="2744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8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46471723-9C67-4957-92FF-0C2F94E5F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DA2F5C8-352B-4720-B78F-675EE399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Warehouse | Waterfall house, Interior design colleges, Interior design  companies">
            <a:extLst>
              <a:ext uri="{FF2B5EF4-FFF2-40B4-BE49-F238E27FC236}">
                <a16:creationId xmlns:a16="http://schemas.microsoft.com/office/drawing/2014/main" id="{4F97883D-BC6B-4617-A2CB-BCDA33C8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" y="3578651"/>
            <a:ext cx="7635924" cy="334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wat HD Wallpapers - Top Free Swat HD Backgrounds - WallpaperAccess">
            <a:extLst>
              <a:ext uri="{FF2B5EF4-FFF2-40B4-BE49-F238E27FC236}">
                <a16:creationId xmlns:a16="http://schemas.microsoft.com/office/drawing/2014/main" id="{005B4BDA-0774-4ECD-9473-AD801F6BD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7" r="4980"/>
          <a:stretch/>
        </p:blipFill>
        <p:spPr bwMode="auto">
          <a:xfrm>
            <a:off x="20" y="10"/>
            <a:ext cx="3950737" cy="3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om Concept Art To CG Model: How the Helicarrier Was Designed For 'The  Avengers' | Bold Entrance">
            <a:extLst>
              <a:ext uri="{FF2B5EF4-FFF2-40B4-BE49-F238E27FC236}">
                <a16:creationId xmlns:a16="http://schemas.microsoft.com/office/drawing/2014/main" id="{E903644C-850D-41B3-A4AD-D26434D00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7"/>
          <a:stretch/>
        </p:blipFill>
        <p:spPr bwMode="auto">
          <a:xfrm>
            <a:off x="7635922" y="2"/>
            <a:ext cx="4556079" cy="2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cond Life Marketplace - TC Steampunk Aether Sky Platform Set">
            <a:extLst>
              <a:ext uri="{FF2B5EF4-FFF2-40B4-BE49-F238E27FC236}">
                <a16:creationId xmlns:a16="http://schemas.microsoft.com/office/drawing/2014/main" id="{097608EC-6F96-4C6B-A7D3-2AF13CC0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05" y="0"/>
            <a:ext cx="3682117" cy="368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5" name="Freeform: Shape 194">
            <a:extLst>
              <a:ext uri="{FF2B5EF4-FFF2-40B4-BE49-F238E27FC236}">
                <a16:creationId xmlns:a16="http://schemas.microsoft.com/office/drawing/2014/main" id="{3066CA16-DB09-49C1-BBFB-3D36EB151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4839" y="3272318"/>
            <a:ext cx="5007796" cy="3326935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5 h 4239440"/>
              <a:gd name="connsiteX20" fmla="*/ 6133659 w 6230568"/>
              <a:gd name="connsiteY20" fmla="*/ 1185544 h 4239440"/>
              <a:gd name="connsiteX21" fmla="*/ 6168458 w 6230568"/>
              <a:gd name="connsiteY21" fmla="*/ 1234109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7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7 h 4239440"/>
              <a:gd name="connsiteX91" fmla="*/ 277546 w 6230568"/>
              <a:gd name="connsiteY91" fmla="*/ 1128566 h 4239440"/>
              <a:gd name="connsiteX92" fmla="*/ 246572 w 6230568"/>
              <a:gd name="connsiteY92" fmla="*/ 1072352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2 w 6230568"/>
              <a:gd name="connsiteY103" fmla="*/ 449419 h 4239440"/>
              <a:gd name="connsiteX104" fmla="*/ 1662226 w 6230568"/>
              <a:gd name="connsiteY104" fmla="*/ 393970 h 4239440"/>
              <a:gd name="connsiteX105" fmla="*/ 1383838 w 6230568"/>
              <a:gd name="connsiteY105" fmla="*/ 376762 h 4239440"/>
              <a:gd name="connsiteX106" fmla="*/ 1318063 w 6230568"/>
              <a:gd name="connsiteY106" fmla="*/ 333168 h 4239440"/>
              <a:gd name="connsiteX107" fmla="*/ 1365100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2"/>
                  <a:pt x="6158515" y="901419"/>
                </a:cubicBezTo>
                <a:cubicBezTo>
                  <a:pt x="6155073" y="930481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4"/>
                  <a:pt x="6207080" y="1089561"/>
                  <a:pt x="6171516" y="1102945"/>
                </a:cubicBezTo>
                <a:cubicBezTo>
                  <a:pt x="6120657" y="1121682"/>
                  <a:pt x="6120274" y="1150746"/>
                  <a:pt x="6133659" y="1185544"/>
                </a:cubicBezTo>
                <a:cubicBezTo>
                  <a:pt x="6140925" y="1204664"/>
                  <a:pt x="6152014" y="1219960"/>
                  <a:pt x="6168458" y="1234109"/>
                </a:cubicBezTo>
                <a:cubicBezTo>
                  <a:pt x="6225435" y="1283439"/>
                  <a:pt x="6225053" y="1284203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89" y="3695252"/>
                  <a:pt x="974666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5" y="3590473"/>
                  <a:pt x="1126862" y="3619919"/>
                  <a:pt x="1083651" y="3595827"/>
                </a:cubicBezTo>
                <a:cubicBezTo>
                  <a:pt x="1043116" y="3573648"/>
                  <a:pt x="1007936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7" y="1699111"/>
                  <a:pt x="1008701" y="1683432"/>
                </a:cubicBezTo>
                <a:cubicBezTo>
                  <a:pt x="1191106" y="1572918"/>
                  <a:pt x="1204108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7"/>
                  <a:pt x="531079" y="1221872"/>
                  <a:pt x="457658" y="1229137"/>
                </a:cubicBezTo>
                <a:cubicBezTo>
                  <a:pt x="438538" y="1231049"/>
                  <a:pt x="412534" y="1233726"/>
                  <a:pt x="407945" y="1213459"/>
                </a:cubicBezTo>
                <a:cubicBezTo>
                  <a:pt x="402209" y="1187839"/>
                  <a:pt x="433184" y="1183249"/>
                  <a:pt x="453451" y="1172924"/>
                </a:cubicBezTo>
                <a:cubicBezTo>
                  <a:pt x="484426" y="1156863"/>
                  <a:pt x="530314" y="1175983"/>
                  <a:pt x="568172" y="1132007"/>
                </a:cubicBezTo>
                <a:cubicBezTo>
                  <a:pt x="453451" y="1142332"/>
                  <a:pt x="356704" y="1160305"/>
                  <a:pt x="255367" y="1190897"/>
                </a:cubicBezTo>
                <a:cubicBezTo>
                  <a:pt x="264162" y="1163747"/>
                  <a:pt x="294754" y="1151127"/>
                  <a:pt x="277546" y="1128566"/>
                </a:cubicBezTo>
                <a:cubicBezTo>
                  <a:pt x="264545" y="1111741"/>
                  <a:pt x="227452" y="1103709"/>
                  <a:pt x="246572" y="1072352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1"/>
                  <a:pt x="588822" y="908684"/>
                  <a:pt x="668362" y="858972"/>
                </a:cubicBezTo>
                <a:cubicBezTo>
                  <a:pt x="694747" y="842911"/>
                  <a:pt x="867976" y="786698"/>
                  <a:pt x="914629" y="768725"/>
                </a:cubicBezTo>
                <a:cubicBezTo>
                  <a:pt x="979638" y="743486"/>
                  <a:pt x="1053823" y="734691"/>
                  <a:pt x="1117684" y="688420"/>
                </a:cubicBezTo>
                <a:cubicBezTo>
                  <a:pt x="1054970" y="678860"/>
                  <a:pt x="1004111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6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2" y="449419"/>
                </a:cubicBezTo>
                <a:cubicBezTo>
                  <a:pt x="1492057" y="431064"/>
                  <a:pt x="1576950" y="412326"/>
                  <a:pt x="1662226" y="393970"/>
                </a:cubicBezTo>
                <a:cubicBezTo>
                  <a:pt x="1564330" y="400471"/>
                  <a:pt x="1479056" y="357642"/>
                  <a:pt x="1383838" y="376762"/>
                </a:cubicBezTo>
                <a:cubicBezTo>
                  <a:pt x="1353245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100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8C4BA-8F37-418F-BA7A-A6CFFD1E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47" y="3837398"/>
            <a:ext cx="3211864" cy="1489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/>
              <a:t>Mood Board</a:t>
            </a:r>
          </a:p>
        </p:txBody>
      </p:sp>
      <p:pic>
        <p:nvPicPr>
          <p:cNvPr id="1028" name="Picture 4" descr="Watch the first look at the new 'Call Of Duty' Zombies Mode">
            <a:extLst>
              <a:ext uri="{FF2B5EF4-FFF2-40B4-BE49-F238E27FC236}">
                <a16:creationId xmlns:a16="http://schemas.microsoft.com/office/drawing/2014/main" id="{EA8EDF90-357E-4F01-B18C-F1706CFD0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3" r="-2" b="7008"/>
          <a:stretch/>
        </p:blipFill>
        <p:spPr bwMode="auto">
          <a:xfrm>
            <a:off x="7635924" y="2310355"/>
            <a:ext cx="4556077" cy="223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eanup of Green Ooze on I-696 Site is Expected to Cost Millions – CBS  Detroit">
            <a:extLst>
              <a:ext uri="{FF2B5EF4-FFF2-40B4-BE49-F238E27FC236}">
                <a16:creationId xmlns:a16="http://schemas.microsoft.com/office/drawing/2014/main" id="{F3C0D596-6611-4BBA-A277-2173986FA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" r="-2" b="8329"/>
          <a:stretch/>
        </p:blipFill>
        <p:spPr bwMode="auto">
          <a:xfrm>
            <a:off x="7635924" y="4636656"/>
            <a:ext cx="4556076" cy="2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5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72">
            <a:extLst>
              <a:ext uri="{FF2B5EF4-FFF2-40B4-BE49-F238E27FC236}">
                <a16:creationId xmlns:a16="http://schemas.microsoft.com/office/drawing/2014/main" id="{4F460E94-C3EC-498B-9626-C061A3B6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'Overcooked: All You Can Eat' review: a generous serving of comfort food  that's lacking in tasty new treats">
            <a:extLst>
              <a:ext uri="{FF2B5EF4-FFF2-40B4-BE49-F238E27FC236}">
                <a16:creationId xmlns:a16="http://schemas.microsoft.com/office/drawing/2014/main" id="{92195A2C-CD9A-4860-93B0-B3B6E4FE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 bwMode="auto">
          <a:xfrm>
            <a:off x="20" y="10"/>
            <a:ext cx="1219196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06D3-5622-477E-87FC-C448216A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1" y="340091"/>
            <a:ext cx="6125968" cy="993275"/>
          </a:xfrm>
        </p:spPr>
        <p:txBody>
          <a:bodyPr anchor="b">
            <a:normAutofit/>
          </a:bodyPr>
          <a:lstStyle/>
          <a:p>
            <a:r>
              <a:rPr lang="en-AU" dirty="0"/>
              <a:t>Project Art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6785-5973-4433-8F34-10FA3AEB9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52" y="1429515"/>
            <a:ext cx="5811352" cy="487863"/>
          </a:xfrm>
        </p:spPr>
        <p:txBody>
          <a:bodyPr>
            <a:normAutofit/>
          </a:bodyPr>
          <a:lstStyle/>
          <a:p>
            <a:r>
              <a:rPr lang="en-AU" sz="2400" b="1" dirty="0"/>
              <a:t>Hand painted style with few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4D2DC-A972-4F20-BF39-4AD42F89B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3" r="21014" b="2"/>
          <a:stretch/>
        </p:blipFill>
        <p:spPr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</p:spPr>
      </p:pic>
      <p:pic>
        <p:nvPicPr>
          <p:cNvPr id="3074" name="Picture 2" descr="Fall Guys': Ideas to improve an already fun game - The Washington Post">
            <a:extLst>
              <a:ext uri="{FF2B5EF4-FFF2-40B4-BE49-F238E27FC236}">
                <a16:creationId xmlns:a16="http://schemas.microsoft.com/office/drawing/2014/main" id="{F49895FD-388D-482B-AC67-C3AD32CA9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9817"/>
          <a:stretch/>
        </p:blipFill>
        <p:spPr bwMode="auto"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556FB-6228-47AC-8A5B-8E047C560032}"/>
              </a:ext>
            </a:extLst>
          </p:cNvPr>
          <p:cNvSpPr txBox="1"/>
          <p:nvPr/>
        </p:nvSpPr>
        <p:spPr>
          <a:xfrm>
            <a:off x="6461375" y="3372597"/>
            <a:ext cx="277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Low-poly characters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C8C33-CD85-451E-8E80-0BB5125E3AEE}"/>
              </a:ext>
            </a:extLst>
          </p:cNvPr>
          <p:cNvSpPr/>
          <p:nvPr/>
        </p:nvSpPr>
        <p:spPr>
          <a:xfrm rot="2740624">
            <a:off x="7521322" y="4349992"/>
            <a:ext cx="887820" cy="5784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4A579C-763A-4023-9A4E-513E944C0040}"/>
              </a:ext>
            </a:extLst>
          </p:cNvPr>
          <p:cNvSpPr/>
          <p:nvPr/>
        </p:nvSpPr>
        <p:spPr>
          <a:xfrm>
            <a:off x="2508308" y="1917378"/>
            <a:ext cx="1568742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0885F50-FE73-459A-A9B2-C36AE74DD1BD}"/>
              </a:ext>
            </a:extLst>
          </p:cNvPr>
          <p:cNvSpPr/>
          <p:nvPr/>
        </p:nvSpPr>
        <p:spPr>
          <a:xfrm rot="16200000">
            <a:off x="6764012" y="1094050"/>
            <a:ext cx="659887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EDC2DA-8A02-479E-970C-560FE3DE251A}"/>
              </a:ext>
            </a:extLst>
          </p:cNvPr>
          <p:cNvSpPr/>
          <p:nvPr/>
        </p:nvSpPr>
        <p:spPr>
          <a:xfrm>
            <a:off x="9894488" y="956061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180D49-FDCA-4F60-94FE-126A1363E851}"/>
              </a:ext>
            </a:extLst>
          </p:cNvPr>
          <p:cNvSpPr/>
          <p:nvPr/>
        </p:nvSpPr>
        <p:spPr>
          <a:xfrm>
            <a:off x="8057511" y="957870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3011BD-C866-4148-8F3A-BF6369FD7424}"/>
              </a:ext>
            </a:extLst>
          </p:cNvPr>
          <p:cNvSpPr/>
          <p:nvPr/>
        </p:nvSpPr>
        <p:spPr>
          <a:xfrm>
            <a:off x="3504991" y="3356647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4159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CA24BBF-AE3B-49A4-B0B8-1457AADD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43408DD-E9B4-4296-ADB0-31640268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Sci Fi Floors Pack in Props - UE Marketplace">
            <a:extLst>
              <a:ext uri="{FF2B5EF4-FFF2-40B4-BE49-F238E27FC236}">
                <a16:creationId xmlns:a16="http://schemas.microsoft.com/office/drawing/2014/main" id="{4DBED50A-26FD-425D-AB45-D7D77D5C1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266"/>
          <a:stretch/>
        </p:blipFill>
        <p:spPr bwMode="auto">
          <a:xfrm>
            <a:off x="160866" y="160867"/>
            <a:ext cx="5854699" cy="318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ci-Fi Floor Panels, Amin Akhshi | Sci fi environment, Sci fi, Sci fi models">
            <a:extLst>
              <a:ext uri="{FF2B5EF4-FFF2-40B4-BE49-F238E27FC236}">
                <a16:creationId xmlns:a16="http://schemas.microsoft.com/office/drawing/2014/main" id="{E9B7D878-0489-4375-BE33-922679BE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r="2" b="24219"/>
          <a:stretch/>
        </p:blipFill>
        <p:spPr bwMode="auto">
          <a:xfrm>
            <a:off x="6176434" y="160867"/>
            <a:ext cx="5854699" cy="305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12 Sci Fi Platforms ideas | sci fi, sci fi environment, sci fi props">
            <a:extLst>
              <a:ext uri="{FF2B5EF4-FFF2-40B4-BE49-F238E27FC236}">
                <a16:creationId xmlns:a16="http://schemas.microsoft.com/office/drawing/2014/main" id="{F24106C4-DF33-4183-82B8-B302C5CEC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" r="2" b="18279"/>
          <a:stretch/>
        </p:blipFill>
        <p:spPr bwMode="auto">
          <a:xfrm>
            <a:off x="160866" y="3490624"/>
            <a:ext cx="5854699" cy="32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ne of the handrail side footbridge img 5 by chameleon-unwf | Sci fi props,  Sci fi concept art, Sci fi environment">
            <a:extLst>
              <a:ext uri="{FF2B5EF4-FFF2-40B4-BE49-F238E27FC236}">
                <a16:creationId xmlns:a16="http://schemas.microsoft.com/office/drawing/2014/main" id="{38269561-6D93-4D39-9840-32123041B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7" r="2" b="7105"/>
          <a:stretch/>
        </p:blipFill>
        <p:spPr bwMode="auto">
          <a:xfrm>
            <a:off x="6176431" y="3374915"/>
            <a:ext cx="5854701" cy="332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68DD075C-962D-412E-A72C-43CE3406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1776015"/>
            <a:ext cx="9618287" cy="3506002"/>
          </a:xfrm>
          <a:custGeom>
            <a:avLst/>
            <a:gdLst>
              <a:gd name="connsiteX0" fmla="*/ 9010601 w 9618287"/>
              <a:gd name="connsiteY0" fmla="*/ 0 h 2914188"/>
              <a:gd name="connsiteX1" fmla="*/ 8490105 w 9618287"/>
              <a:gd name="connsiteY1" fmla="*/ 46498 h 2914188"/>
              <a:gd name="connsiteX2" fmla="*/ 7660973 w 9618287"/>
              <a:gd name="connsiteY2" fmla="*/ 97425 h 2914188"/>
              <a:gd name="connsiteX3" fmla="*/ 7221559 w 9618287"/>
              <a:gd name="connsiteY3" fmla="*/ 130638 h 2914188"/>
              <a:gd name="connsiteX4" fmla="*/ 6240725 w 9618287"/>
              <a:gd name="connsiteY4" fmla="*/ 141709 h 2914188"/>
              <a:gd name="connsiteX5" fmla="*/ 5406362 w 9618287"/>
              <a:gd name="connsiteY5" fmla="*/ 137281 h 2914188"/>
              <a:gd name="connsiteX6" fmla="*/ 4252902 w 9618287"/>
              <a:gd name="connsiteY6" fmla="*/ 139495 h 2914188"/>
              <a:gd name="connsiteX7" fmla="*/ 3214523 w 9618287"/>
              <a:gd name="connsiteY7" fmla="*/ 201493 h 2914188"/>
              <a:gd name="connsiteX8" fmla="*/ 1948593 w 9618287"/>
              <a:gd name="connsiteY8" fmla="*/ 197064 h 2914188"/>
              <a:gd name="connsiteX9" fmla="*/ 1203157 w 9618287"/>
              <a:gd name="connsiteY9" fmla="*/ 312203 h 2914188"/>
              <a:gd name="connsiteX10" fmla="*/ 1412402 w 9618287"/>
              <a:gd name="connsiteY10" fmla="*/ 352059 h 2914188"/>
              <a:gd name="connsiteX11" fmla="*/ 1781196 w 9618287"/>
              <a:gd name="connsiteY11" fmla="*/ 438414 h 2914188"/>
              <a:gd name="connsiteX12" fmla="*/ 1820429 w 9618287"/>
              <a:gd name="connsiteY12" fmla="*/ 493769 h 2914188"/>
              <a:gd name="connsiteX13" fmla="*/ 1765503 w 9618287"/>
              <a:gd name="connsiteY13" fmla="*/ 520339 h 2914188"/>
              <a:gd name="connsiteX14" fmla="*/ 1605954 w 9618287"/>
              <a:gd name="connsiteY14" fmla="*/ 571266 h 2914188"/>
              <a:gd name="connsiteX15" fmla="*/ 2194455 w 9618287"/>
              <a:gd name="connsiteY15" fmla="*/ 646549 h 2914188"/>
              <a:gd name="connsiteX16" fmla="*/ 1985211 w 9618287"/>
              <a:gd name="connsiteY16" fmla="*/ 693048 h 2914188"/>
              <a:gd name="connsiteX17" fmla="*/ 1768118 w 9618287"/>
              <a:gd name="connsiteY17" fmla="*/ 726261 h 2914188"/>
              <a:gd name="connsiteX18" fmla="*/ 1532718 w 9618287"/>
              <a:gd name="connsiteY18" fmla="*/ 750617 h 2914188"/>
              <a:gd name="connsiteX19" fmla="*/ 1318242 w 9618287"/>
              <a:gd name="connsiteY19" fmla="*/ 799330 h 2914188"/>
              <a:gd name="connsiteX20" fmla="*/ 1877972 w 9618287"/>
              <a:gd name="connsiteY20" fmla="*/ 819258 h 2914188"/>
              <a:gd name="connsiteX21" fmla="*/ 1587645 w 9618287"/>
              <a:gd name="connsiteY21" fmla="*/ 863542 h 2914188"/>
              <a:gd name="connsiteX22" fmla="*/ 1349629 w 9618287"/>
              <a:gd name="connsiteY22" fmla="*/ 921112 h 2914188"/>
              <a:gd name="connsiteX23" fmla="*/ 1182233 w 9618287"/>
              <a:gd name="connsiteY23" fmla="*/ 947682 h 2914188"/>
              <a:gd name="connsiteX24" fmla="*/ 1004375 w 9618287"/>
              <a:gd name="connsiteY24" fmla="*/ 954325 h 2914188"/>
              <a:gd name="connsiteX25" fmla="*/ 962526 w 9618287"/>
              <a:gd name="connsiteY25" fmla="*/ 996394 h 2914188"/>
              <a:gd name="connsiteX26" fmla="*/ 1017453 w 9618287"/>
              <a:gd name="connsiteY26" fmla="*/ 1040679 h 2914188"/>
              <a:gd name="connsiteX27" fmla="*/ 1101150 w 9618287"/>
              <a:gd name="connsiteY27" fmla="*/ 1045107 h 2914188"/>
              <a:gd name="connsiteX28" fmla="*/ 1600722 w 9618287"/>
              <a:gd name="connsiteY28" fmla="*/ 1056179 h 2914188"/>
              <a:gd name="connsiteX29" fmla="*/ 0 w 9618287"/>
              <a:gd name="connsiteY29" fmla="*/ 1153603 h 2914188"/>
              <a:gd name="connsiteX30" fmla="*/ 217092 w 9618287"/>
              <a:gd name="connsiteY30" fmla="*/ 1213388 h 2914188"/>
              <a:gd name="connsiteX31" fmla="*/ 290327 w 9618287"/>
              <a:gd name="connsiteY31" fmla="*/ 1377240 h 2914188"/>
              <a:gd name="connsiteX32" fmla="*/ 557114 w 9618287"/>
              <a:gd name="connsiteY32" fmla="*/ 1470236 h 2914188"/>
              <a:gd name="connsiteX33" fmla="*/ 729742 w 9618287"/>
              <a:gd name="connsiteY33" fmla="*/ 1503450 h 2914188"/>
              <a:gd name="connsiteX34" fmla="*/ 1124690 w 9618287"/>
              <a:gd name="connsiteY34" fmla="*/ 1552163 h 2914188"/>
              <a:gd name="connsiteX35" fmla="*/ 1182233 w 9618287"/>
              <a:gd name="connsiteY35" fmla="*/ 1631874 h 2914188"/>
              <a:gd name="connsiteX36" fmla="*/ 1231929 w 9618287"/>
              <a:gd name="connsiteY36" fmla="*/ 1720442 h 2914188"/>
              <a:gd name="connsiteX37" fmla="*/ 1336551 w 9618287"/>
              <a:gd name="connsiteY37" fmla="*/ 1778012 h 2914188"/>
              <a:gd name="connsiteX38" fmla="*/ 523113 w 9618287"/>
              <a:gd name="connsiteY38" fmla="*/ 1769155 h 2914188"/>
              <a:gd name="connsiteX39" fmla="*/ 1441173 w 9618287"/>
              <a:gd name="connsiteY39" fmla="*/ 1955149 h 2914188"/>
              <a:gd name="connsiteX40" fmla="*/ 1360091 w 9618287"/>
              <a:gd name="connsiteY40" fmla="*/ 2028218 h 2914188"/>
              <a:gd name="connsiteX41" fmla="*/ 1862278 w 9618287"/>
              <a:gd name="connsiteY41" fmla="*/ 2127858 h 2914188"/>
              <a:gd name="connsiteX42" fmla="*/ 1592876 w 9618287"/>
              <a:gd name="connsiteY42" fmla="*/ 2138928 h 2914188"/>
              <a:gd name="connsiteX43" fmla="*/ 3159597 w 9618287"/>
              <a:gd name="connsiteY43" fmla="*/ 2555200 h 2914188"/>
              <a:gd name="connsiteX44" fmla="*/ 5395900 w 9618287"/>
              <a:gd name="connsiteY44" fmla="*/ 2856333 h 2914188"/>
              <a:gd name="connsiteX45" fmla="*/ 6269496 w 9618287"/>
              <a:gd name="connsiteY45" fmla="*/ 2913902 h 2914188"/>
              <a:gd name="connsiteX46" fmla="*/ 7263407 w 9618287"/>
              <a:gd name="connsiteY46" fmla="*/ 2896189 h 2914188"/>
              <a:gd name="connsiteX47" fmla="*/ 8730736 w 9618287"/>
              <a:gd name="connsiteY47" fmla="*/ 2685838 h 2914188"/>
              <a:gd name="connsiteX48" fmla="*/ 9463093 w 9618287"/>
              <a:gd name="connsiteY48" fmla="*/ 2340421 h 2914188"/>
              <a:gd name="connsiteX49" fmla="*/ 9611812 w 9618287"/>
              <a:gd name="connsiteY49" fmla="*/ 2218951 h 2914188"/>
              <a:gd name="connsiteX50" fmla="*/ 9618287 w 9618287"/>
              <a:gd name="connsiteY50" fmla="*/ 2212999 h 2914188"/>
              <a:gd name="connsiteX51" fmla="*/ 9618287 w 9618287"/>
              <a:gd name="connsiteY51" fmla="*/ 601232 h 2914188"/>
              <a:gd name="connsiteX52" fmla="*/ 9604333 w 9618287"/>
              <a:gd name="connsiteY52" fmla="*/ 600051 h 2914188"/>
              <a:gd name="connsiteX53" fmla="*/ 9314006 w 9618287"/>
              <a:gd name="connsiteY53" fmla="*/ 491554 h 2914188"/>
              <a:gd name="connsiteX54" fmla="*/ 8932135 w 9618287"/>
              <a:gd name="connsiteY54" fmla="*/ 314418 h 2914188"/>
              <a:gd name="connsiteX55" fmla="*/ 8824896 w 9618287"/>
              <a:gd name="connsiteY55" fmla="*/ 290061 h 2914188"/>
              <a:gd name="connsiteX56" fmla="*/ 9010601 w 9618287"/>
              <a:gd name="connsiteY56" fmla="*/ 0 h 291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9618287" h="2914188">
                <a:moveTo>
                  <a:pt x="9010601" y="0"/>
                </a:moveTo>
                <a:cubicBezTo>
                  <a:pt x="8832744" y="53140"/>
                  <a:pt x="8662733" y="53140"/>
                  <a:pt x="8490105" y="46498"/>
                </a:cubicBezTo>
                <a:cubicBezTo>
                  <a:pt x="8212855" y="35427"/>
                  <a:pt x="7935607" y="70855"/>
                  <a:pt x="7660973" y="97425"/>
                </a:cubicBezTo>
                <a:cubicBezTo>
                  <a:pt x="7514501" y="110710"/>
                  <a:pt x="7368031" y="128424"/>
                  <a:pt x="7221559" y="130638"/>
                </a:cubicBezTo>
                <a:cubicBezTo>
                  <a:pt x="6894615" y="137281"/>
                  <a:pt x="6565054" y="121781"/>
                  <a:pt x="6240725" y="141709"/>
                </a:cubicBezTo>
                <a:cubicBezTo>
                  <a:pt x="5963475" y="159423"/>
                  <a:pt x="5683611" y="139495"/>
                  <a:pt x="5406362" y="137281"/>
                </a:cubicBezTo>
                <a:cubicBezTo>
                  <a:pt x="5021875" y="135067"/>
                  <a:pt x="4634773" y="119567"/>
                  <a:pt x="4252902" y="139495"/>
                </a:cubicBezTo>
                <a:cubicBezTo>
                  <a:pt x="3905030" y="154995"/>
                  <a:pt x="3557160" y="159423"/>
                  <a:pt x="3214523" y="201493"/>
                </a:cubicBezTo>
                <a:cubicBezTo>
                  <a:pt x="2790802" y="223635"/>
                  <a:pt x="2369698" y="210350"/>
                  <a:pt x="1948593" y="197064"/>
                </a:cubicBezTo>
                <a:cubicBezTo>
                  <a:pt x="1689652" y="188207"/>
                  <a:pt x="1433327" y="159423"/>
                  <a:pt x="1203157" y="312203"/>
                </a:cubicBezTo>
                <a:cubicBezTo>
                  <a:pt x="1265931" y="347631"/>
                  <a:pt x="1341782" y="340988"/>
                  <a:pt x="1412402" y="352059"/>
                </a:cubicBezTo>
                <a:cubicBezTo>
                  <a:pt x="1537949" y="374201"/>
                  <a:pt x="1663496" y="396343"/>
                  <a:pt x="1781196" y="438414"/>
                </a:cubicBezTo>
                <a:cubicBezTo>
                  <a:pt x="1807351" y="447270"/>
                  <a:pt x="1830891" y="464984"/>
                  <a:pt x="1820429" y="493769"/>
                </a:cubicBezTo>
                <a:cubicBezTo>
                  <a:pt x="1812583" y="515911"/>
                  <a:pt x="1786427" y="515911"/>
                  <a:pt x="1765503" y="520339"/>
                </a:cubicBezTo>
                <a:cubicBezTo>
                  <a:pt x="1718423" y="533624"/>
                  <a:pt x="1660880" y="524768"/>
                  <a:pt x="1605954" y="571266"/>
                </a:cubicBezTo>
                <a:cubicBezTo>
                  <a:pt x="1815198" y="595623"/>
                  <a:pt x="2016597" y="549124"/>
                  <a:pt x="2194455" y="646549"/>
                </a:cubicBezTo>
                <a:cubicBezTo>
                  <a:pt x="2129066" y="695262"/>
                  <a:pt x="2055831" y="684191"/>
                  <a:pt x="1985211" y="693048"/>
                </a:cubicBezTo>
                <a:cubicBezTo>
                  <a:pt x="1911975" y="701905"/>
                  <a:pt x="1841354" y="717404"/>
                  <a:pt x="1768118" y="726261"/>
                </a:cubicBezTo>
                <a:cubicBezTo>
                  <a:pt x="1689652" y="737332"/>
                  <a:pt x="1611184" y="739546"/>
                  <a:pt x="1532718" y="750617"/>
                </a:cubicBezTo>
                <a:cubicBezTo>
                  <a:pt x="1467329" y="759474"/>
                  <a:pt x="1396709" y="743974"/>
                  <a:pt x="1318242" y="799330"/>
                </a:cubicBezTo>
                <a:cubicBezTo>
                  <a:pt x="1511794" y="839186"/>
                  <a:pt x="1687035" y="779402"/>
                  <a:pt x="1877972" y="819258"/>
                </a:cubicBezTo>
                <a:cubicBezTo>
                  <a:pt x="1765503" y="854685"/>
                  <a:pt x="1673958" y="843614"/>
                  <a:pt x="1587645" y="863542"/>
                </a:cubicBezTo>
                <a:cubicBezTo>
                  <a:pt x="1509177" y="883470"/>
                  <a:pt x="1415017" y="861328"/>
                  <a:pt x="1349629" y="921112"/>
                </a:cubicBezTo>
                <a:cubicBezTo>
                  <a:pt x="1299933" y="967610"/>
                  <a:pt x="1247622" y="974252"/>
                  <a:pt x="1182233" y="947682"/>
                </a:cubicBezTo>
                <a:cubicBezTo>
                  <a:pt x="1124690" y="923326"/>
                  <a:pt x="1061917" y="929968"/>
                  <a:pt x="1004375" y="954325"/>
                </a:cubicBezTo>
                <a:cubicBezTo>
                  <a:pt x="983451" y="963182"/>
                  <a:pt x="962526" y="974252"/>
                  <a:pt x="962526" y="996394"/>
                </a:cubicBezTo>
                <a:cubicBezTo>
                  <a:pt x="962526" y="1027394"/>
                  <a:pt x="988681" y="1036251"/>
                  <a:pt x="1017453" y="1040679"/>
                </a:cubicBezTo>
                <a:cubicBezTo>
                  <a:pt x="1043609" y="1045107"/>
                  <a:pt x="1074995" y="1049536"/>
                  <a:pt x="1101150" y="1045107"/>
                </a:cubicBezTo>
                <a:cubicBezTo>
                  <a:pt x="1268546" y="1020751"/>
                  <a:pt x="1433327" y="1060607"/>
                  <a:pt x="1600722" y="1056179"/>
                </a:cubicBezTo>
                <a:cubicBezTo>
                  <a:pt x="1074995" y="1151390"/>
                  <a:pt x="544037" y="1120391"/>
                  <a:pt x="0" y="1153603"/>
                </a:cubicBezTo>
                <a:cubicBezTo>
                  <a:pt x="70620" y="1220030"/>
                  <a:pt x="162165" y="1164675"/>
                  <a:pt x="217092" y="1213388"/>
                </a:cubicBezTo>
                <a:cubicBezTo>
                  <a:pt x="164780" y="1315242"/>
                  <a:pt x="185705" y="1370597"/>
                  <a:pt x="290327" y="1377240"/>
                </a:cubicBezTo>
                <a:cubicBezTo>
                  <a:pt x="392334" y="1383882"/>
                  <a:pt x="502188" y="1348455"/>
                  <a:pt x="557114" y="1470236"/>
                </a:cubicBezTo>
                <a:cubicBezTo>
                  <a:pt x="572807" y="1507878"/>
                  <a:pt x="669584" y="1496807"/>
                  <a:pt x="729742" y="1503450"/>
                </a:cubicBezTo>
                <a:cubicBezTo>
                  <a:pt x="860519" y="1518949"/>
                  <a:pt x="999144" y="1503450"/>
                  <a:pt x="1124690" y="1552163"/>
                </a:cubicBezTo>
                <a:cubicBezTo>
                  <a:pt x="1174386" y="1569876"/>
                  <a:pt x="1208389" y="1583162"/>
                  <a:pt x="1182233" y="1631874"/>
                </a:cubicBezTo>
                <a:cubicBezTo>
                  <a:pt x="1156078" y="1682801"/>
                  <a:pt x="1190080" y="1700514"/>
                  <a:pt x="1231929" y="1720442"/>
                </a:cubicBezTo>
                <a:cubicBezTo>
                  <a:pt x="1263316" y="1735942"/>
                  <a:pt x="1310395" y="1731513"/>
                  <a:pt x="1336551" y="1778012"/>
                </a:cubicBezTo>
                <a:cubicBezTo>
                  <a:pt x="1061917" y="1771369"/>
                  <a:pt x="795130" y="1733728"/>
                  <a:pt x="523113" y="1769155"/>
                </a:cubicBezTo>
                <a:cubicBezTo>
                  <a:pt x="821286" y="1857724"/>
                  <a:pt x="1148231" y="1853295"/>
                  <a:pt x="1441173" y="1955149"/>
                </a:cubicBezTo>
                <a:cubicBezTo>
                  <a:pt x="1430711" y="1990577"/>
                  <a:pt x="1362706" y="1975076"/>
                  <a:pt x="1360091" y="2028218"/>
                </a:cubicBezTo>
                <a:cubicBezTo>
                  <a:pt x="1514409" y="2083574"/>
                  <a:pt x="1700114" y="2045931"/>
                  <a:pt x="1862278" y="2127858"/>
                </a:cubicBezTo>
                <a:cubicBezTo>
                  <a:pt x="1768118" y="2165499"/>
                  <a:pt x="1681805" y="2103501"/>
                  <a:pt x="1592876" y="2138928"/>
                </a:cubicBezTo>
                <a:cubicBezTo>
                  <a:pt x="1621647" y="2192070"/>
                  <a:pt x="2924196" y="2519773"/>
                  <a:pt x="3159597" y="2555200"/>
                </a:cubicBezTo>
                <a:cubicBezTo>
                  <a:pt x="3638243" y="2628269"/>
                  <a:pt x="5016643" y="2814263"/>
                  <a:pt x="5395900" y="2856333"/>
                </a:cubicBezTo>
                <a:cubicBezTo>
                  <a:pt x="5688842" y="2887332"/>
                  <a:pt x="5979169" y="2911688"/>
                  <a:pt x="6269496" y="2913902"/>
                </a:cubicBezTo>
                <a:cubicBezTo>
                  <a:pt x="6601672" y="2916116"/>
                  <a:pt x="6931232" y="2905046"/>
                  <a:pt x="7263407" y="2896189"/>
                </a:cubicBezTo>
                <a:cubicBezTo>
                  <a:pt x="7760365" y="2882904"/>
                  <a:pt x="8249474" y="2829762"/>
                  <a:pt x="8730736" y="2685838"/>
                </a:cubicBezTo>
                <a:cubicBezTo>
                  <a:pt x="8984446" y="2610556"/>
                  <a:pt x="9235540" y="2515344"/>
                  <a:pt x="9463093" y="2340421"/>
                </a:cubicBezTo>
                <a:cubicBezTo>
                  <a:pt x="9513442" y="2302226"/>
                  <a:pt x="9562975" y="2261540"/>
                  <a:pt x="9611812" y="2218951"/>
                </a:cubicBezTo>
                <a:lnTo>
                  <a:pt x="9618287" y="2212999"/>
                </a:lnTo>
                <a:lnTo>
                  <a:pt x="9618287" y="601232"/>
                </a:lnTo>
                <a:lnTo>
                  <a:pt x="9604333" y="600051"/>
                </a:lnTo>
                <a:cubicBezTo>
                  <a:pt x="9504942" y="595623"/>
                  <a:pt x="9405551" y="564623"/>
                  <a:pt x="9314006" y="491554"/>
                </a:cubicBezTo>
                <a:cubicBezTo>
                  <a:pt x="9193691" y="394129"/>
                  <a:pt x="9065528" y="336560"/>
                  <a:pt x="8932135" y="314418"/>
                </a:cubicBezTo>
                <a:cubicBezTo>
                  <a:pt x="8898132" y="309989"/>
                  <a:pt x="8864130" y="298919"/>
                  <a:pt x="8824896" y="290061"/>
                </a:cubicBezTo>
                <a:cubicBezTo>
                  <a:pt x="8882439" y="185994"/>
                  <a:pt x="8987062" y="168279"/>
                  <a:pt x="9010601" y="0"/>
                </a:cubicBez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A4E9B-7839-406B-B52D-1E45826D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84" y="2289080"/>
            <a:ext cx="5917915" cy="904126"/>
          </a:xfrm>
        </p:spPr>
        <p:txBody>
          <a:bodyPr anchor="b">
            <a:normAutofit/>
          </a:bodyPr>
          <a:lstStyle/>
          <a:p>
            <a:r>
              <a:rPr lang="en-AU" sz="3300"/>
              <a:t>Environment/Atmosphere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B32D-F11E-4534-9D4C-8D5A26DF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683" y="3347319"/>
            <a:ext cx="5506221" cy="1422574"/>
          </a:xfrm>
        </p:spPr>
        <p:txBody>
          <a:bodyPr>
            <a:normAutofit/>
          </a:bodyPr>
          <a:lstStyle/>
          <a:p>
            <a:r>
              <a:rPr lang="en-AU" sz="1800" dirty="0"/>
              <a:t>Metal textured assets with sci-fi styled aesthetics. </a:t>
            </a:r>
          </a:p>
          <a:p>
            <a:r>
              <a:rPr lang="en-AU" sz="1800" dirty="0"/>
              <a:t>Assets include floors, guard rails and platforms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696D35-E24E-44A1-9BF4-F5728CCF6A3C}"/>
              </a:ext>
            </a:extLst>
          </p:cNvPr>
          <p:cNvSpPr/>
          <p:nvPr/>
        </p:nvSpPr>
        <p:spPr>
          <a:xfrm>
            <a:off x="702926" y="150017"/>
            <a:ext cx="4907882" cy="205862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19670F-152B-4A0F-9138-8E70A559E7FC}"/>
              </a:ext>
            </a:extLst>
          </p:cNvPr>
          <p:cNvSpPr/>
          <p:nvPr/>
        </p:nvSpPr>
        <p:spPr>
          <a:xfrm rot="1555930">
            <a:off x="8411662" y="3862928"/>
            <a:ext cx="3323238" cy="159390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308E0B-813D-4CD6-9803-CEDADC56BC1D}"/>
              </a:ext>
            </a:extLst>
          </p:cNvPr>
          <p:cNvSpPr/>
          <p:nvPr/>
        </p:nvSpPr>
        <p:spPr>
          <a:xfrm>
            <a:off x="7788913" y="1"/>
            <a:ext cx="4242219" cy="305566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319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76">
            <a:extLst>
              <a:ext uri="{FF2B5EF4-FFF2-40B4-BE49-F238E27FC236}">
                <a16:creationId xmlns:a16="http://schemas.microsoft.com/office/drawing/2014/main" id="{BB11F0E4-8B94-4304-B742-5F511DBE5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A8232-D615-43A3-8406-8AAF04DF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043" y="65314"/>
            <a:ext cx="4768753" cy="896874"/>
          </a:xfrm>
        </p:spPr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sp>
        <p:nvSpPr>
          <p:cNvPr id="4109" name="Freeform: Shape 78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3"/>
            <a:ext cx="6116569" cy="6857998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Low Poly Guns - A 3D model collection by Falco (@Falousaur) - Sketchfab">
            <a:extLst>
              <a:ext uri="{FF2B5EF4-FFF2-40B4-BE49-F238E27FC236}">
                <a16:creationId xmlns:a16="http://schemas.microsoft.com/office/drawing/2014/main" id="{CC084990-3101-44ED-84E5-B17CAB29A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8"/>
          <a:stretch/>
        </p:blipFill>
        <p:spPr bwMode="auto">
          <a:xfrm>
            <a:off x="180504" y="1972189"/>
            <a:ext cx="2282778" cy="145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 Zombie Brian - Hand Painted Series | Game character design, Low poly  character, Low poly art">
            <a:extLst>
              <a:ext uri="{FF2B5EF4-FFF2-40B4-BE49-F238E27FC236}">
                <a16:creationId xmlns:a16="http://schemas.microsoft.com/office/drawing/2014/main" id="{B6E408E8-F576-4D7E-B337-3D3F4623D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6721" r="7865" b="60046"/>
          <a:stretch/>
        </p:blipFill>
        <p:spPr bwMode="auto">
          <a:xfrm>
            <a:off x="2931754" y="2565145"/>
            <a:ext cx="2628013" cy="17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reating Reusable Characters With Blender and Unity | raywenderlich.com">
            <a:extLst>
              <a:ext uri="{FF2B5EF4-FFF2-40B4-BE49-F238E27FC236}">
                <a16:creationId xmlns:a16="http://schemas.microsoft.com/office/drawing/2014/main" id="{141D257E-4A5D-4891-988B-A0D331B52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740" y="4044068"/>
            <a:ext cx="2282778" cy="25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5EC2B-F04E-42E8-B3BF-433D50D92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4" y="365125"/>
            <a:ext cx="1294068" cy="1007880"/>
          </a:xfrm>
          <a:prstGeom prst="rect">
            <a:avLst/>
          </a:prstGeom>
        </p:spPr>
      </p:pic>
      <p:sp>
        <p:nvSpPr>
          <p:cNvPr id="4110" name="Content Placeholder 4105">
            <a:extLst>
              <a:ext uri="{FF2B5EF4-FFF2-40B4-BE49-F238E27FC236}">
                <a16:creationId xmlns:a16="http://schemas.microsoft.com/office/drawing/2014/main" id="{AA526BEE-738F-44CC-9C67-6C92258F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966" y="1823355"/>
            <a:ext cx="3650637" cy="463289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/>
              <a:t>Low-poly gun held by player</a:t>
            </a:r>
          </a:p>
        </p:txBody>
      </p:sp>
      <p:sp>
        <p:nvSpPr>
          <p:cNvPr id="16" name="Content Placeholder 4105">
            <a:extLst>
              <a:ext uri="{FF2B5EF4-FFF2-40B4-BE49-F238E27FC236}">
                <a16:creationId xmlns:a16="http://schemas.microsoft.com/office/drawing/2014/main" id="{8B5570D7-4DF0-4974-A49A-C8519DF6EEF2}"/>
              </a:ext>
            </a:extLst>
          </p:cNvPr>
          <p:cNvSpPr txBox="1">
            <a:spLocks/>
          </p:cNvSpPr>
          <p:nvPr/>
        </p:nvSpPr>
        <p:spPr>
          <a:xfrm>
            <a:off x="5318782" y="795857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Helmet on player head</a:t>
            </a:r>
          </a:p>
        </p:txBody>
      </p:sp>
      <p:sp>
        <p:nvSpPr>
          <p:cNvPr id="17" name="Content Placeholder 4105">
            <a:extLst>
              <a:ext uri="{FF2B5EF4-FFF2-40B4-BE49-F238E27FC236}">
                <a16:creationId xmlns:a16="http://schemas.microsoft.com/office/drawing/2014/main" id="{3936C88F-527C-4766-9B9F-F9E5E4D2C06A}"/>
              </a:ext>
            </a:extLst>
          </p:cNvPr>
          <p:cNvSpPr txBox="1">
            <a:spLocks/>
          </p:cNvSpPr>
          <p:nvPr/>
        </p:nvSpPr>
        <p:spPr>
          <a:xfrm>
            <a:off x="6297073" y="2700594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Zombie facial features</a:t>
            </a:r>
          </a:p>
        </p:txBody>
      </p:sp>
      <p:sp>
        <p:nvSpPr>
          <p:cNvPr id="18" name="Content Placeholder 4105">
            <a:extLst>
              <a:ext uri="{FF2B5EF4-FFF2-40B4-BE49-F238E27FC236}">
                <a16:creationId xmlns:a16="http://schemas.microsoft.com/office/drawing/2014/main" id="{29BD11C5-E372-4BCC-B2D2-BC30C50D4BBD}"/>
              </a:ext>
            </a:extLst>
          </p:cNvPr>
          <p:cNvSpPr txBox="1">
            <a:spLocks/>
          </p:cNvSpPr>
          <p:nvPr/>
        </p:nvSpPr>
        <p:spPr>
          <a:xfrm>
            <a:off x="5197120" y="5084747"/>
            <a:ext cx="4221746" cy="159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Consistent body typing across all characters</a:t>
            </a:r>
          </a:p>
          <a:p>
            <a:r>
              <a:rPr lang="en-US" sz="2000" b="1" dirty="0"/>
              <a:t>Large Head on smaller/plump body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5811B5-312C-4A3B-AC4F-F00DC5B8942C}"/>
              </a:ext>
            </a:extLst>
          </p:cNvPr>
          <p:cNvSpPr/>
          <p:nvPr/>
        </p:nvSpPr>
        <p:spPr>
          <a:xfrm>
            <a:off x="160563" y="3980296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065BAD-1B86-40DF-AC4E-EE5A087C67DF}"/>
              </a:ext>
            </a:extLst>
          </p:cNvPr>
          <p:cNvSpPr/>
          <p:nvPr/>
        </p:nvSpPr>
        <p:spPr>
          <a:xfrm>
            <a:off x="3549667" y="3004078"/>
            <a:ext cx="1208731" cy="103999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E735E3-D81B-4568-BC76-7526C11B3A58}"/>
              </a:ext>
            </a:extLst>
          </p:cNvPr>
          <p:cNvSpPr/>
          <p:nvPr/>
        </p:nvSpPr>
        <p:spPr>
          <a:xfrm>
            <a:off x="2302468" y="762579"/>
            <a:ext cx="301631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B1B0AD-1679-4670-8E8C-E1C8CCCB107A}"/>
              </a:ext>
            </a:extLst>
          </p:cNvPr>
          <p:cNvSpPr/>
          <p:nvPr/>
        </p:nvSpPr>
        <p:spPr>
          <a:xfrm>
            <a:off x="2593295" y="1784462"/>
            <a:ext cx="3432671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AFD04F-DDF4-4591-BDAA-8F872BDB6A04}"/>
              </a:ext>
            </a:extLst>
          </p:cNvPr>
          <p:cNvSpPr/>
          <p:nvPr/>
        </p:nvSpPr>
        <p:spPr>
          <a:xfrm>
            <a:off x="5018150" y="2762293"/>
            <a:ext cx="127892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47F2BA-D954-4ED7-BFC9-70FA7AC8CCF7}"/>
              </a:ext>
            </a:extLst>
          </p:cNvPr>
          <p:cNvSpPr/>
          <p:nvPr/>
        </p:nvSpPr>
        <p:spPr>
          <a:xfrm rot="1277612">
            <a:off x="2098082" y="5006283"/>
            <a:ext cx="322366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F27F0C5-1D62-4CE9-BDBE-DC012E4387A4}"/>
              </a:ext>
            </a:extLst>
          </p:cNvPr>
          <p:cNvSpPr/>
          <p:nvPr/>
        </p:nvSpPr>
        <p:spPr>
          <a:xfrm>
            <a:off x="1833331" y="5837910"/>
            <a:ext cx="318328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04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2" name="Rectangle 76">
            <a:extLst>
              <a:ext uri="{FF2B5EF4-FFF2-40B4-BE49-F238E27FC236}">
                <a16:creationId xmlns:a16="http://schemas.microsoft.com/office/drawing/2014/main" id="{02152892-7924-4B9D-A74F-16766658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 descr="HMs Are Not In Pokémon Sword And Shield - Game Informer">
            <a:extLst>
              <a:ext uri="{FF2B5EF4-FFF2-40B4-BE49-F238E27FC236}">
                <a16:creationId xmlns:a16="http://schemas.microsoft.com/office/drawing/2014/main" id="{33007996-A762-4FDC-BB0E-8ED3F1292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7507C-F290-427A-8C69-DF8496B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400" y="365125"/>
            <a:ext cx="4724400" cy="2579692"/>
          </a:xfrm>
        </p:spPr>
        <p:txBody>
          <a:bodyPr anchor="b">
            <a:normAutofit/>
          </a:bodyPr>
          <a:lstStyle/>
          <a:p>
            <a:r>
              <a:rPr lang="en-AU" dirty="0"/>
              <a:t>Models/Level of Detail (LOL)</a:t>
            </a:r>
          </a:p>
        </p:txBody>
      </p:sp>
      <p:pic>
        <p:nvPicPr>
          <p:cNvPr id="10246" name="Picture 6" descr="Crash Bandicoot N. Sane Trilogy: As good as the uneven series will ever get  | Ars Technica">
            <a:extLst>
              <a:ext uri="{FF2B5EF4-FFF2-40B4-BE49-F238E27FC236}">
                <a16:creationId xmlns:a16="http://schemas.microsoft.com/office/drawing/2014/main" id="{63266F1F-6413-4072-8D25-3AE5E3FAD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r="10616"/>
          <a:stretch/>
        </p:blipFill>
        <p:spPr bwMode="auto">
          <a:xfrm>
            <a:off x="19" y="10"/>
            <a:ext cx="6563815" cy="450667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vercooked | Cooking Video Game | Team17">
            <a:extLst>
              <a:ext uri="{FF2B5EF4-FFF2-40B4-BE49-F238E27FC236}">
                <a16:creationId xmlns:a16="http://schemas.microsoft.com/office/drawing/2014/main" id="{4791A96C-7E44-4AB2-A1A6-9A8606D5F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1" r="-2" b="3778"/>
          <a:stretch/>
        </p:blipFill>
        <p:spPr bwMode="auto">
          <a:xfrm>
            <a:off x="462420" y="4643554"/>
            <a:ext cx="4695078" cy="2214446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E838-3890-4E53-B40B-05F54581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503" y="3124205"/>
            <a:ext cx="3914193" cy="3052757"/>
          </a:xfrm>
        </p:spPr>
        <p:txBody>
          <a:bodyPr>
            <a:normAutofit/>
          </a:bodyPr>
          <a:lstStyle/>
          <a:p>
            <a:r>
              <a:rPr lang="en-AU" sz="2000" dirty="0"/>
              <a:t>Low-poly character models</a:t>
            </a:r>
          </a:p>
          <a:p>
            <a:r>
              <a:rPr lang="en-AU" sz="2000" dirty="0"/>
              <a:t>‘Low-quality’ realistic with cartoon-like details for the environment </a:t>
            </a:r>
          </a:p>
          <a:p>
            <a:r>
              <a:rPr lang="en-AU" sz="2000" dirty="0"/>
              <a:t>Maintains hand-painted art style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4893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4" name="Rectangle 74">
            <a:extLst>
              <a:ext uri="{FF2B5EF4-FFF2-40B4-BE49-F238E27FC236}">
                <a16:creationId xmlns:a16="http://schemas.microsoft.com/office/drawing/2014/main" id="{CE1ABC44-7649-4029-9D1C-755176F7A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CDCB9-C6AB-4992-B3C9-A9A48E59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2103436"/>
          </a:xfrm>
        </p:spPr>
        <p:txBody>
          <a:bodyPr>
            <a:normAutofit/>
          </a:bodyPr>
          <a:lstStyle/>
          <a:p>
            <a:r>
              <a:rPr lang="en-AU"/>
              <a:t>Textures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BD4E-9214-4B95-BB69-FA04B11D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47949"/>
            <a:ext cx="3816096" cy="3529013"/>
          </a:xfrm>
        </p:spPr>
        <p:txBody>
          <a:bodyPr>
            <a:normAutofit/>
          </a:bodyPr>
          <a:lstStyle/>
          <a:p>
            <a:r>
              <a:rPr lang="en-AU" sz="2000" dirty="0"/>
              <a:t>Smooth reflective/metal texture on most surfaces</a:t>
            </a:r>
          </a:p>
          <a:p>
            <a:r>
              <a:rPr lang="en-AU" sz="2000" b="1" u="sng" dirty="0"/>
              <a:t>NO</a:t>
            </a:r>
            <a:r>
              <a:rPr lang="en-AU" sz="2000" dirty="0"/>
              <a:t> reflection on characters</a:t>
            </a:r>
          </a:p>
        </p:txBody>
      </p:sp>
      <p:pic>
        <p:nvPicPr>
          <p:cNvPr id="9220" name="Picture 4" descr="Best Carbon Fiber Motorcycle Helmets 2021 - PickMyHelmet">
            <a:extLst>
              <a:ext uri="{FF2B5EF4-FFF2-40B4-BE49-F238E27FC236}">
                <a16:creationId xmlns:a16="http://schemas.microsoft.com/office/drawing/2014/main" id="{318F2630-118F-40EF-8519-98134288B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"/>
          <a:stretch/>
        </p:blipFill>
        <p:spPr bwMode="auto">
          <a:xfrm>
            <a:off x="4726375" y="-14"/>
            <a:ext cx="4228635" cy="3694372"/>
          </a:xfrm>
          <a:custGeom>
            <a:avLst/>
            <a:gdLst/>
            <a:ahLst/>
            <a:cxnLst/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flective Shiny Chrome Texture Free | Metal texture, Photoshop textures,  Steel textures">
            <a:extLst>
              <a:ext uri="{FF2B5EF4-FFF2-40B4-BE49-F238E27FC236}">
                <a16:creationId xmlns:a16="http://schemas.microsoft.com/office/drawing/2014/main" id="{79E55D52-603A-49C7-8DEA-E4CC4D070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3" r="9635" b="-4"/>
          <a:stretch/>
        </p:blipFill>
        <p:spPr bwMode="auto">
          <a:xfrm>
            <a:off x="9069573" y="10"/>
            <a:ext cx="3122428" cy="36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New Craft ovens from Asko - Appliance Retailer">
            <a:extLst>
              <a:ext uri="{FF2B5EF4-FFF2-40B4-BE49-F238E27FC236}">
                <a16:creationId xmlns:a16="http://schemas.microsoft.com/office/drawing/2014/main" id="{384F06DF-DD91-4B29-B46A-305A59D8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2"/>
          <a:stretch/>
        </p:blipFill>
        <p:spPr bwMode="auto">
          <a:xfrm>
            <a:off x="4726728" y="3802957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ECD8F01-7A96-487F-9B91-811F749C411F}"/>
              </a:ext>
            </a:extLst>
          </p:cNvPr>
          <p:cNvSpPr/>
          <p:nvPr/>
        </p:nvSpPr>
        <p:spPr>
          <a:xfrm>
            <a:off x="5220034" y="3559629"/>
            <a:ext cx="2102467" cy="185212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AC3AE3-C581-4B72-920E-59A42F391C4A}"/>
              </a:ext>
            </a:extLst>
          </p:cNvPr>
          <p:cNvSpPr/>
          <p:nvPr/>
        </p:nvSpPr>
        <p:spPr>
          <a:xfrm rot="289545">
            <a:off x="8315807" y="3831608"/>
            <a:ext cx="3316534" cy="127070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7103ED-A441-440E-9E1E-835FD3443B47}"/>
              </a:ext>
            </a:extLst>
          </p:cNvPr>
          <p:cNvSpPr/>
          <p:nvPr/>
        </p:nvSpPr>
        <p:spPr>
          <a:xfrm>
            <a:off x="6941976" y="5766318"/>
            <a:ext cx="1997398" cy="109168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32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526E855-5A43-48E4-A718-C04B1C6E9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2208" r="-2" b="6453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117DB-60F6-4EA0-8BEB-8DB7AB92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510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Colour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71118-5A29-4E46-AA16-23CB5578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30" y="3612357"/>
            <a:ext cx="4117355" cy="13790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cap="all" dirty="0"/>
              <a:t>Dirty/neon green and black FOR ASSETS AND CHARACTERS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7BB3C-29BF-4F23-98FF-ADA01573C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4" r="856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857FB7C-F113-4A6E-BBD5-0DB6C3E4A0E7}"/>
              </a:ext>
            </a:extLst>
          </p:cNvPr>
          <p:cNvSpPr txBox="1">
            <a:spLocks/>
          </p:cNvSpPr>
          <p:nvPr/>
        </p:nvSpPr>
        <p:spPr>
          <a:xfrm>
            <a:off x="8067549" y="3680867"/>
            <a:ext cx="3351213" cy="137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cap="all" dirty="0"/>
              <a:t>Clean blue for sky and environment outside of the level</a:t>
            </a:r>
          </a:p>
        </p:txBody>
      </p:sp>
    </p:spTree>
    <p:extLst>
      <p:ext uri="{BB962C8B-B14F-4D97-AF65-F5344CB8AC3E}">
        <p14:creationId xmlns:p14="http://schemas.microsoft.com/office/powerpoint/2010/main" val="369066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rush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272</Words>
  <Application>Microsoft Office PowerPoint</Application>
  <PresentationFormat>Widescreen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Elephant</vt:lpstr>
      <vt:lpstr>BrushVTI</vt:lpstr>
      <vt:lpstr>Art Bible: Zombie Platformer</vt:lpstr>
      <vt:lpstr>Overview: Zombie Platformer</vt:lpstr>
      <vt:lpstr>Mood Board</vt:lpstr>
      <vt:lpstr>Project Art Style</vt:lpstr>
      <vt:lpstr>Environment/Atmosphere</vt:lpstr>
      <vt:lpstr>Characters</vt:lpstr>
      <vt:lpstr>Models/Level of Detail (LOL)</vt:lpstr>
      <vt:lpstr>Textures</vt:lpstr>
      <vt:lpstr>Colour Palette</vt:lpstr>
      <vt:lpstr>UI Style</vt:lpstr>
      <vt:lpstr>Lighting</vt:lpstr>
      <vt:lpstr>Camera</vt:lpstr>
      <vt:lpstr>Feature Asset: Concept</vt:lpstr>
      <vt:lpstr>Feature Asset: Grey Box</vt:lpstr>
      <vt:lpstr>Feature Asset: 1st Pass</vt:lpstr>
      <vt:lpstr>Feature Asset: Final Model (textured)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Bible: Zombie Platformer</dc:title>
  <dc:creator>James Webster</dc:creator>
  <cp:lastModifiedBy>James Webster</cp:lastModifiedBy>
  <cp:revision>2</cp:revision>
  <dcterms:created xsi:type="dcterms:W3CDTF">2021-04-21T00:58:52Z</dcterms:created>
  <dcterms:modified xsi:type="dcterms:W3CDTF">2021-04-21T01:01:27Z</dcterms:modified>
</cp:coreProperties>
</file>